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6" r:id="rId4"/>
    <p:sldMasterId id="2147483698" r:id="rId5"/>
  </p:sldMasterIdLst>
  <p:notesMasterIdLst>
    <p:notesMasterId r:id="rId30"/>
  </p:notesMasterIdLst>
  <p:sldIdLst>
    <p:sldId id="284" r:id="rId6"/>
    <p:sldId id="285" r:id="rId7"/>
    <p:sldId id="286" r:id="rId8"/>
    <p:sldId id="287" r:id="rId9"/>
    <p:sldId id="288" r:id="rId10"/>
    <p:sldId id="259" r:id="rId11"/>
    <p:sldId id="260" r:id="rId12"/>
    <p:sldId id="283" r:id="rId13"/>
    <p:sldId id="262" r:id="rId14"/>
    <p:sldId id="289" r:id="rId15"/>
    <p:sldId id="264" r:id="rId16"/>
    <p:sldId id="290" r:id="rId17"/>
    <p:sldId id="265" r:id="rId18"/>
    <p:sldId id="266" r:id="rId19"/>
    <p:sldId id="267" r:id="rId20"/>
    <p:sldId id="291" r:id="rId21"/>
    <p:sldId id="272" r:id="rId22"/>
    <p:sldId id="292" r:id="rId23"/>
    <p:sldId id="274" r:id="rId24"/>
    <p:sldId id="293" r:id="rId25"/>
    <p:sldId id="277" r:id="rId26"/>
    <p:sldId id="279" r:id="rId27"/>
    <p:sldId id="294"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85" d="100"/>
          <a:sy n="85" d="100"/>
        </p:scale>
        <p:origin x="72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16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tranthao121004@gmail.com</a:t>
            </a:r>
            <a:endParaRPr lang="en-US"/>
          </a:p>
        </p:txBody>
      </p:sp>
      <p:sp>
        <p:nvSpPr>
          <p:cNvPr id="4" name="Slide Number Placeholder 3"/>
          <p:cNvSpPr>
            <a:spLocks noGrp="1"/>
          </p:cNvSpPr>
          <p:nvPr>
            <p:ph type="sldNum" sz="quarter" idx="5"/>
          </p:nvPr>
        </p:nvSpPr>
        <p:spPr/>
        <p:txBody>
          <a:bodyPr/>
          <a:lstStyle/>
          <a:p>
            <a:fld id="{21B2AA4F-B828-4D7C-AFD3-893933DAFCB4}" type="slidenum">
              <a:rPr lang="en-US" smtClean="0"/>
              <a:t>20</a:t>
            </a:fld>
            <a:endParaRPr lang="en-US"/>
          </a:p>
        </p:txBody>
      </p:sp>
    </p:spTree>
    <p:extLst>
      <p:ext uri="{BB962C8B-B14F-4D97-AF65-F5344CB8AC3E}">
        <p14:creationId xmlns:p14="http://schemas.microsoft.com/office/powerpoint/2010/main" val="117532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21</a:t>
            </a:fld>
            <a:endParaRPr lang="en-US"/>
          </a:p>
        </p:txBody>
      </p:sp>
    </p:spTree>
    <p:extLst>
      <p:ext uri="{BB962C8B-B14F-4D97-AF65-F5344CB8AC3E}">
        <p14:creationId xmlns:p14="http://schemas.microsoft.com/office/powerpoint/2010/main" val="1599564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1993499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12</a:t>
            </a:fld>
            <a:endParaRPr lang="en-US"/>
          </a:p>
        </p:txBody>
      </p:sp>
    </p:spTree>
    <p:extLst>
      <p:ext uri="{BB962C8B-B14F-4D97-AF65-F5344CB8AC3E}">
        <p14:creationId xmlns:p14="http://schemas.microsoft.com/office/powerpoint/2010/main" val="3586517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15</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6/22/2021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6/22/2021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22/06/2021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22/06/2021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22/06/2021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6/22/2021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22/06/2021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22/06/2021</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22/06/2021</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22/06/2021</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22/06/2021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22/06/2021</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22/06/2021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22/06/2021</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6/22/2021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7.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6/22/2021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2021/6/22</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6/22/2021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t>22/06/2021</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10.xml"/><Relationship Id="rId16" Type="http://schemas.openxmlformats.org/officeDocument/2006/relationships/image" Target="../media/image40.png"/><Relationship Id="rId20" Type="http://schemas.openxmlformats.org/officeDocument/2006/relationships/image" Target="../media/image6.png"/><Relationship Id="rId1" Type="http://schemas.openxmlformats.org/officeDocument/2006/relationships/slideLayout" Target="../slideLayouts/slideLayout4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4.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47.xml"/><Relationship Id="rId7" Type="http://schemas.openxmlformats.org/officeDocument/2006/relationships/audio" Target="../media/audio4.wav"/><Relationship Id="rId12" Type="http://schemas.openxmlformats.org/officeDocument/2006/relationships/image" Target="../media/image12.png"/><Relationship Id="rId2" Type="http://schemas.openxmlformats.org/officeDocument/2006/relationships/audio" Target="../media/media2.mp3"/><Relationship Id="rId16" Type="http://schemas.openxmlformats.org/officeDocument/2006/relationships/image" Target="../media/image10.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1.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9.png"/><Relationship Id="rId4" Type="http://schemas.openxmlformats.org/officeDocument/2006/relationships/audio" Target="../media/audio1.wav"/><Relationship Id="rId9" Type="http://schemas.openxmlformats.org/officeDocument/2006/relationships/image" Target="../media/image8.jpe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8000" b="1" dirty="0" err="1">
                <a:ln w="0"/>
                <a:solidFill>
                  <a:srgbClr val="FFFF00"/>
                </a:solidFill>
                <a:latin typeface="Times New Roman" panose="02020603050405020304" pitchFamily="18" charset="0"/>
                <a:cs typeface="Times New Roman" panose="02020603050405020304" pitchFamily="18" charset="0"/>
              </a:rPr>
              <a:t>Trò</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Chơi</a:t>
            </a:r>
            <a:r>
              <a:rPr lang="en-US" sz="8000" b="1" dirty="0">
                <a:ln w="0"/>
                <a:solidFill>
                  <a:srgbClr val="FFFF00"/>
                </a:solidFill>
                <a:latin typeface="Times New Roman" panose="02020603050405020304" pitchFamily="18" charset="0"/>
                <a:cs typeface="Times New Roman" panose="02020603050405020304" pitchFamily="18" charset="0"/>
              </a:rPr>
              <a:t> </a:t>
            </a:r>
            <a:r>
              <a:rPr lang="en-US" sz="8000" b="1" dirty="0" err="1">
                <a:ln w="0"/>
                <a:solidFill>
                  <a:srgbClr val="FFFF00"/>
                </a:solidFill>
                <a:latin typeface="Times New Roman" panose="02020603050405020304" pitchFamily="18" charset="0"/>
                <a:cs typeface="Times New Roman" panose="02020603050405020304" pitchFamily="18" charset="0"/>
              </a:rPr>
              <a:t>Kéo</a:t>
            </a:r>
            <a:r>
              <a:rPr lang="en-US" sz="8000" b="1" dirty="0">
                <a:ln w="0"/>
                <a:solidFill>
                  <a:srgbClr val="FFFF00"/>
                </a:solidFill>
                <a:latin typeface="Times New Roman" panose="02020603050405020304" pitchFamily="18" charset="0"/>
                <a:cs typeface="Times New Roman" panose="02020603050405020304" pitchFamily="18" charset="0"/>
              </a:rPr>
              <a:t> Co</a:t>
            </a:r>
            <a:endParaRPr lang="en-US" sz="8000" b="1" cap="none" spc="0" dirty="0">
              <a:ln w="0"/>
              <a:solidFill>
                <a:srgbClr val="FFFF00"/>
              </a:solidFill>
              <a:latin typeface="Times New Roman" panose="02020603050405020304" pitchFamily="18" charset="0"/>
              <a:cs typeface="Times New Roman" panose="02020603050405020304" pitchFamily="18" charset="0"/>
            </a:endParaRP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699135" y="162560"/>
            <a:ext cx="1022223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 Quan sát và cho biết những tình huống nào là nguy hiểm trong các hình dưới đây? Vì sao?</a:t>
            </a:r>
          </a:p>
        </p:txBody>
      </p:sp>
      <p:pic>
        <p:nvPicPr>
          <p:cNvPr id="6" name="Content Placeholder 5"/>
          <p:cNvPicPr>
            <a:picLocks noGrp="1" noChangeAspect="1"/>
          </p:cNvPicPr>
          <p:nvPr>
            <p:ph idx="1"/>
          </p:nvPr>
        </p:nvPicPr>
        <p:blipFill>
          <a:blip r:embed="rId5"/>
          <a:stretch>
            <a:fillRect/>
          </a:stretch>
        </p:blipFill>
        <p:spPr>
          <a:xfrm>
            <a:off x="1824990" y="1673860"/>
            <a:ext cx="8359140" cy="3985260"/>
          </a:xfrm>
          <a:prstGeom prst="rect">
            <a:avLst/>
          </a:prstGeom>
        </p:spPr>
      </p:pic>
      <p:pic>
        <p:nvPicPr>
          <p:cNvPr id="7" name="Picture 6"/>
          <p:cNvPicPr>
            <a:picLocks noChangeAspect="1"/>
          </p:cNvPicPr>
          <p:nvPr/>
        </p:nvPicPr>
        <p:blipFill>
          <a:blip r:embed="rId6"/>
          <a:stretch>
            <a:fillRect/>
          </a:stretch>
        </p:blipFill>
        <p:spPr>
          <a:xfrm>
            <a:off x="560705" y="1783715"/>
            <a:ext cx="1200785" cy="1149350"/>
          </a:xfrm>
          <a:prstGeom prst="rect">
            <a:avLst/>
          </a:prstGeom>
        </p:spPr>
      </p:pic>
      <p:pic>
        <p:nvPicPr>
          <p:cNvPr id="10" name="Picture 9"/>
          <p:cNvPicPr>
            <a:picLocks noChangeAspect="1"/>
          </p:cNvPicPr>
          <p:nvPr/>
        </p:nvPicPr>
        <p:blipFill>
          <a:blip r:embed="rId6"/>
          <a:stretch>
            <a:fillRect/>
          </a:stretch>
        </p:blipFill>
        <p:spPr>
          <a:xfrm>
            <a:off x="10338435" y="1915795"/>
            <a:ext cx="1200785" cy="114935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14:prism isInverted="1"/>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2295525" y="0"/>
            <a:ext cx="7396480" cy="3526790"/>
          </a:xfrm>
          <a:prstGeom prst="rect">
            <a:avLst/>
          </a:prstGeom>
        </p:spPr>
      </p:pic>
      <p:pic>
        <p:nvPicPr>
          <p:cNvPr id="5" name="Picture 4"/>
          <p:cNvPicPr>
            <a:picLocks noChangeAspect="1"/>
          </p:cNvPicPr>
          <p:nvPr/>
        </p:nvPicPr>
        <p:blipFill>
          <a:blip r:embed="rId5"/>
          <a:stretch>
            <a:fillRect/>
          </a:stretch>
        </p:blipFill>
        <p:spPr>
          <a:xfrm>
            <a:off x="2308860" y="3295650"/>
            <a:ext cx="7370445" cy="3562350"/>
          </a:xfrm>
          <a:prstGeom prst="rect">
            <a:avLst/>
          </a:prstGeom>
        </p:spPr>
      </p:pic>
      <p:pic>
        <p:nvPicPr>
          <p:cNvPr id="7" name="Picture 6"/>
          <p:cNvPicPr>
            <a:picLocks noChangeAspect="1"/>
          </p:cNvPicPr>
          <p:nvPr/>
        </p:nvPicPr>
        <p:blipFill>
          <a:blip r:embed="rId6"/>
          <a:stretch>
            <a:fillRect/>
          </a:stretch>
        </p:blipFill>
        <p:spPr>
          <a:xfrm>
            <a:off x="1108075" y="3670300"/>
            <a:ext cx="1200785" cy="114935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2849245" y="142240"/>
            <a:ext cx="7200265"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2. Nêu ý nghĩa của ngày hội đọc sách</a:t>
            </a:r>
          </a:p>
        </p:txBody>
      </p:sp>
      <p:sp>
        <p:nvSpPr>
          <p:cNvPr id="2" name="Content Placeholder 1"/>
          <p:cNvSpPr>
            <a:spLocks noGrp="1"/>
          </p:cNvSpPr>
          <p:nvPr>
            <p:ph idx="1"/>
          </p:nvPr>
        </p:nvSpPr>
        <p:spPr/>
        <p:txBody>
          <a:bodyPr/>
          <a:lstStyle/>
          <a:p>
            <a:endParaRPr lang="en-US"/>
          </a:p>
        </p:txBody>
      </p:sp>
      <p:sp>
        <p:nvSpPr>
          <p:cNvPr id="6" name="Cloud Callout 5"/>
          <p:cNvSpPr/>
          <p:nvPr/>
        </p:nvSpPr>
        <p:spPr>
          <a:xfrm>
            <a:off x="1845310" y="1496695"/>
            <a:ext cx="8753475" cy="3863975"/>
          </a:xfrm>
          <a:prstGeom prst="cloud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t>Ngày hội đọc sách là sự kiện quan trọng trong các hoạt động ở trường. Trong ngày hội này, các em được tham gia nhiều hoạt động, được đọc và biết nhiều điều bổ ích.</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713">
        <p15:prstTrans prst="airplan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6" grpId="0" bldLvl="0" animBg="1"/>
      <p:bldP spid="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1207135" y="177165"/>
            <a:ext cx="1027303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Em và các bạn đã thường tham gia những hoạt động nào ở trường?</a:t>
            </a:r>
          </a:p>
        </p:txBody>
      </p:sp>
      <p:sp>
        <p:nvSpPr>
          <p:cNvPr id="2" name="Content Placeholder 1"/>
          <p:cNvSpPr>
            <a:spLocks noGrp="1"/>
          </p:cNvSpPr>
          <p:nvPr>
            <p:ph sz="half" idx="2"/>
          </p:nvPr>
        </p:nvSpPr>
        <p:spPr/>
        <p:txBody>
          <a:bodyPr/>
          <a:lstStyle/>
          <a:p>
            <a:endParaRPr lang="en-US"/>
          </a:p>
        </p:txBody>
      </p:sp>
      <p:sp>
        <p:nvSpPr>
          <p:cNvPr id="3" name="Cloud 2"/>
          <p:cNvSpPr/>
          <p:nvPr/>
        </p:nvSpPr>
        <p:spPr>
          <a:xfrm>
            <a:off x="3407410" y="1252855"/>
            <a:ext cx="4990465" cy="22923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Chơi cờ vua, nhảy dây, đánh truyền,..</a:t>
            </a:r>
          </a:p>
        </p:txBody>
      </p:sp>
      <p:sp>
        <p:nvSpPr>
          <p:cNvPr id="4" name="Rounded Rectangle 3"/>
          <p:cNvSpPr/>
          <p:nvPr/>
        </p:nvSpPr>
        <p:spPr>
          <a:xfrm>
            <a:off x="477520" y="3656330"/>
            <a:ext cx="11083925"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Những tình huống nào có thể gây tổn thương cho bản thân và người khác</a:t>
            </a:r>
          </a:p>
        </p:txBody>
      </p:sp>
      <p:sp>
        <p:nvSpPr>
          <p:cNvPr id="7" name="Cloud 6"/>
          <p:cNvSpPr/>
          <p:nvPr/>
        </p:nvSpPr>
        <p:spPr>
          <a:xfrm>
            <a:off x="2565400" y="4345940"/>
            <a:ext cx="7698740" cy="229235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t>chen lấn xô đẩy trong khi xếp hàng, trèo lên bàn ghế, đá bóng trong lớp...</a:t>
            </a:r>
          </a:p>
        </p:txBody>
      </p:sp>
    </p:spTree>
  </p:cSld>
  <p:clrMapOvr>
    <a:masterClrMapping/>
  </p:clrMapOvr>
  <mc:AlternateContent xmlns:mc="http://schemas.openxmlformats.org/markup-compatibility/2006" xmlns:p14="http://schemas.microsoft.com/office/powerpoint/2010/main">
    <mc:Choice Requires="p14">
      <p:transition p14:dur="10" advClick="0">
        <p:push dir="u"/>
      </p:transition>
    </mc:Choice>
    <mc:Fallback xmlns="">
      <p:transition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animBg="1"/>
      <p:bldP spid="3" grpId="0" animBg="1"/>
      <p:bldP spid="4" grpId="0" bldLvl="0" animBg="1"/>
      <p:bldP spid="4" grpId="1" animBg="1"/>
      <p:bldP spid="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606550" y="2506345"/>
            <a:ext cx="8978265" cy="1938020"/>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Em cần chú ý đến các hoạt động tham gia là gì, tuyên truyền cho các bạn biết đâu là hoạt động nguy hiểm, khuyến khích các bạn tham gia những hoạt động lành mạnh.</a:t>
            </a:r>
          </a:p>
        </p:txBody>
      </p:sp>
      <p:sp>
        <p:nvSpPr>
          <p:cNvPr id="53254" name="Text Box 6"/>
          <p:cNvSpPr txBox="1"/>
          <p:nvPr/>
        </p:nvSpPr>
        <p:spPr>
          <a:xfrm>
            <a:off x="509482" y="2506345"/>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2436495" y="976630"/>
            <a:ext cx="8082915" cy="1014730"/>
          </a:xfrm>
          <a:prstGeom prst="rect">
            <a:avLst/>
          </a:prstGeom>
          <a:noFill/>
        </p:spPr>
        <p:txBody>
          <a:bodyPr wrap="square" rtlCol="0">
            <a:spAutoFit/>
          </a:bodyPr>
          <a:lstStyle/>
          <a:p>
            <a:pPr algn="ctr"/>
            <a:r>
              <a:rPr lang="en-US" sz="3000" noProof="0" dirty="0">
                <a:ln w="22225">
                  <a:solidFill>
                    <a:schemeClr val="accent2"/>
                  </a:solidFill>
                  <a:prstDash val="solid"/>
                </a:ln>
                <a:solidFill>
                  <a:schemeClr val="accent2">
                    <a:lumMod val="40000"/>
                    <a:lumOff val="60000"/>
                  </a:schemeClr>
                </a:solidFill>
                <a:effectLst/>
                <a:uLnTx/>
                <a:uFillTx/>
                <a:latin typeface="Calibri" panose="020F0502020204030204"/>
                <a:sym typeface="+mn-ea"/>
              </a:rPr>
              <a:t>Em cần làm gì để phòng tránh nguy hiểm khi tham gia các hoạt động ở trường?</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sp>
        <p:nvSpPr>
          <p:cNvPr id="8" name="39"/>
          <p:cNvSpPr txBox="1"/>
          <p:nvPr/>
        </p:nvSpPr>
        <p:spPr>
          <a:xfrm flipH="1">
            <a:off x="2435225" y="2034540"/>
            <a:ext cx="7505065" cy="2529205"/>
          </a:xfrm>
          <a:prstGeom prst="rect">
            <a:avLst/>
          </a:prstGeom>
          <a:noFill/>
        </p:spPr>
        <p:txBody>
          <a:bodyPr wrap="square" lIns="68571" tIns="34285" rIns="68571" bIns="34285" rtlCol="0">
            <a:spAutoFit/>
          </a:bodyPr>
          <a:lstStyle/>
          <a:p>
            <a:pPr algn="ctr"/>
            <a:r>
              <a:rPr lang="en-US" altLang="zh-CN" sz="3200" b="1" u="sng" dirty="0">
                <a:solidFill>
                  <a:srgbClr val="79C245"/>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Kết luận</a:t>
            </a:r>
          </a:p>
          <a:p>
            <a:pPr algn="ctr"/>
            <a:r>
              <a:rPr lang="en-US" altLang="zh-CN" sz="3200" b="1" dirty="0">
                <a:solidFill>
                  <a:schemeClr val="tx1"/>
                </a:solidFill>
                <a:latin typeface="Times New Roman" panose="02020603050405020304" pitchFamily="18" charset="0"/>
                <a:ea typeface="Microsoft YaHei" panose="020B0503020204020204" charset="-122"/>
                <a:cs typeface="Times New Roman" panose="02020603050405020304" pitchFamily="18" charset="0"/>
                <a:sym typeface="Microsoft YaHei" panose="020B0503020204020204" charset="-122"/>
              </a:rPr>
              <a:t>Ở trường chúng ta tham gia nhiều hoạt động khác nhau, vì thế cần chú ý để tránh những tình huống có thể gây nguy hiểm cho bản thân và người xung quanh.</a:t>
            </a:r>
          </a:p>
        </p:txBody>
      </p:sp>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2" nodeType="clickEffect">
                                  <p:stCondLst>
                                    <p:cond delay="0"/>
                                  </p:stCondLst>
                                  <p:childTnLst>
                                    <p:animEffect transition="out" filter="dissolv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4" name="Text Box 3"/>
          <p:cNvSpPr txBox="1"/>
          <p:nvPr/>
        </p:nvSpPr>
        <p:spPr>
          <a:xfrm>
            <a:off x="425450" y="192405"/>
            <a:ext cx="10660380" cy="953135"/>
          </a:xfrm>
          <a:prstGeom prst="rect">
            <a:avLst/>
          </a:prstGeom>
          <a:noFill/>
        </p:spPr>
        <p:txBody>
          <a:bodyPr wrap="square" rtlCol="0">
            <a:spAutoFit/>
          </a:bodyPr>
          <a:lstStyle/>
          <a:p>
            <a:pPr algn="ctr"/>
            <a:r>
              <a:rPr lang="en-US" sz="2800">
                <a:ln w="22225">
                  <a:solidFill>
                    <a:schemeClr val="accent2"/>
                  </a:solidFill>
                  <a:prstDash val="solid"/>
                </a:ln>
                <a:solidFill>
                  <a:schemeClr val="accent2">
                    <a:lumMod val="40000"/>
                    <a:lumOff val="60000"/>
                  </a:schemeClr>
                </a:solidFill>
                <a:effectLst/>
              </a:rPr>
              <a:t>Gắn cánh hoa cho phù hợp về những điều nên và không nên khi tham gia một số hoạt động ở trường.</a:t>
            </a:r>
          </a:p>
        </p:txBody>
      </p:sp>
      <p:pic>
        <p:nvPicPr>
          <p:cNvPr id="5" name="Content Placeholder 4"/>
          <p:cNvPicPr>
            <a:picLocks noGrp="1" noChangeAspect="1"/>
          </p:cNvPicPr>
          <p:nvPr>
            <p:ph idx="1"/>
          </p:nvPr>
        </p:nvPicPr>
        <p:blipFill>
          <a:blip r:embed="rId5"/>
          <a:stretch>
            <a:fillRect/>
          </a:stretch>
        </p:blipFill>
        <p:spPr>
          <a:xfrm>
            <a:off x="2441575" y="1145540"/>
            <a:ext cx="7541895" cy="5568950"/>
          </a:xfrm>
          <a:prstGeom prst="rect">
            <a:avLst/>
          </a:prstGeom>
        </p:spPr>
      </p:pic>
      <p:sp>
        <p:nvSpPr>
          <p:cNvPr id="9" name="Rounded Rectangle 8"/>
          <p:cNvSpPr/>
          <p:nvPr/>
        </p:nvSpPr>
        <p:spPr>
          <a:xfrm>
            <a:off x="3285490" y="1957705"/>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Vệ sinh lớp</a:t>
            </a:r>
          </a:p>
        </p:txBody>
      </p:sp>
      <p:sp>
        <p:nvSpPr>
          <p:cNvPr id="10" name="Rounded Rectangle 9"/>
          <p:cNvSpPr/>
          <p:nvPr/>
        </p:nvSpPr>
        <p:spPr>
          <a:xfrm>
            <a:off x="3244850" y="2880995"/>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Nhặt rác</a:t>
            </a:r>
          </a:p>
        </p:txBody>
      </p:sp>
      <p:sp>
        <p:nvSpPr>
          <p:cNvPr id="11" name="Rounded Rectangle 10"/>
          <p:cNvSpPr/>
          <p:nvPr/>
        </p:nvSpPr>
        <p:spPr>
          <a:xfrm>
            <a:off x="4127500" y="3347085"/>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Giúp đỡ bạn</a:t>
            </a:r>
          </a:p>
        </p:txBody>
      </p:sp>
      <p:sp>
        <p:nvSpPr>
          <p:cNvPr id="12" name="Rounded Rectangle 11"/>
          <p:cNvSpPr/>
          <p:nvPr/>
        </p:nvSpPr>
        <p:spPr>
          <a:xfrm>
            <a:off x="5050155" y="2788920"/>
            <a:ext cx="953770" cy="66865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Lau bảng</a:t>
            </a:r>
          </a:p>
        </p:txBody>
      </p:sp>
      <p:sp>
        <p:nvSpPr>
          <p:cNvPr id="13" name="Rounded Rectangle 12"/>
          <p:cNvSpPr/>
          <p:nvPr/>
        </p:nvSpPr>
        <p:spPr>
          <a:xfrm>
            <a:off x="4968875" y="1800860"/>
            <a:ext cx="1035685" cy="77978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t>Học chăm chỉ</a:t>
            </a:r>
          </a:p>
        </p:txBody>
      </p:sp>
      <p:sp>
        <p:nvSpPr>
          <p:cNvPr id="14" name="Rounded Rectangle 13"/>
          <p:cNvSpPr/>
          <p:nvPr/>
        </p:nvSpPr>
        <p:spPr>
          <a:xfrm>
            <a:off x="6470650" y="1988185"/>
            <a:ext cx="851535"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Nô đùa</a:t>
            </a:r>
          </a:p>
        </p:txBody>
      </p:sp>
      <p:sp>
        <p:nvSpPr>
          <p:cNvPr id="15" name="Rounded Rectangle 14"/>
          <p:cNvSpPr/>
          <p:nvPr/>
        </p:nvSpPr>
        <p:spPr>
          <a:xfrm>
            <a:off x="6500495" y="3084195"/>
            <a:ext cx="972185"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Vứt rác bừa bãi</a:t>
            </a:r>
          </a:p>
        </p:txBody>
      </p:sp>
      <p:sp>
        <p:nvSpPr>
          <p:cNvPr id="16" name="Rounded Rectangle 15"/>
          <p:cNvSpPr/>
          <p:nvPr/>
        </p:nvSpPr>
        <p:spPr>
          <a:xfrm>
            <a:off x="7453630" y="3585210"/>
            <a:ext cx="92202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Đánh nhau</a:t>
            </a:r>
          </a:p>
        </p:txBody>
      </p:sp>
      <p:sp>
        <p:nvSpPr>
          <p:cNvPr id="17" name="Rounded Rectangle 16"/>
          <p:cNvSpPr/>
          <p:nvPr/>
        </p:nvSpPr>
        <p:spPr>
          <a:xfrm>
            <a:off x="8336280" y="2956560"/>
            <a:ext cx="1093470" cy="68961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trèo lên bàn</a:t>
            </a:r>
          </a:p>
        </p:txBody>
      </p:sp>
      <p:sp>
        <p:nvSpPr>
          <p:cNvPr id="18" name="Rounded Rectangle 17"/>
          <p:cNvSpPr/>
          <p:nvPr/>
        </p:nvSpPr>
        <p:spPr>
          <a:xfrm>
            <a:off x="8204200" y="1800860"/>
            <a:ext cx="1093470" cy="7797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t>vẽ bậy lên tường</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713">
        <p15:prstTrans prst="airplan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503295" y="281089"/>
            <a:ext cx="11182350" cy="3867150"/>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dirty="0" err="1">
                <a:solidFill>
                  <a:srgbClr val="000066"/>
                </a:solidFill>
                <a:latin typeface="Times New Roman" panose="02020603050405020304" pitchFamily="18" charset="0"/>
                <a:cs typeface="Times New Roman" panose="02020603050405020304" pitchFamily="18" charset="0"/>
              </a:rPr>
              <a:t>Cách</a:t>
            </a:r>
            <a:r>
              <a:rPr lang="en-US" sz="4400" b="1" dirty="0">
                <a:solidFill>
                  <a:srgbClr val="000066"/>
                </a:solidFill>
                <a:latin typeface="Times New Roman" panose="02020603050405020304" pitchFamily="18" charset="0"/>
                <a:cs typeface="Times New Roman" panose="02020603050405020304" pitchFamily="18" charset="0"/>
              </a:rPr>
              <a:t> </a:t>
            </a:r>
            <a:r>
              <a:rPr lang="en-US" sz="4400" b="1" dirty="0" err="1">
                <a:solidFill>
                  <a:srgbClr val="000066"/>
                </a:solidFill>
                <a:latin typeface="Times New Roman" panose="02020603050405020304" pitchFamily="18" charset="0"/>
                <a:cs typeface="Times New Roman" panose="02020603050405020304" pitchFamily="18" charset="0"/>
              </a:rPr>
              <a:t>chơi</a:t>
            </a:r>
            <a:endParaRPr lang="en-US" sz="4400" b="1" dirty="0">
              <a:solidFill>
                <a:srgbClr val="000066"/>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Các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em</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học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sinh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hỏi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để</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giúp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mình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kéo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bạn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Mỗi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trong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gian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quy</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định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giúp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mình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1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Trường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hợp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hai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không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coi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như</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hòa</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không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tính</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vào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số</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Ø"/>
            </a:pPr>
            <a:r>
              <a:rPr lang="en-US" sz="2800" b="1" dirty="0" err="1">
                <a:solidFill>
                  <a:schemeClr val="accent2"/>
                </a:solidFill>
                <a:latin typeface="Times New Roman" panose="02020603050405020304" pitchFamily="18" charset="0"/>
                <a:cs typeface="Times New Roman" panose="02020603050405020304" pitchFamily="18" charset="0"/>
              </a:rPr>
              <a:t>Kết</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thúc</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trò</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chơi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nào</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có</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số</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hiệp</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nhiều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tương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đương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với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trả</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lời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đúng</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nhiều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câu</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hỏi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hơn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sẽ</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là</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đội</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chiến</a:t>
            </a:r>
            <a:r>
              <a:rPr lang="en-US" sz="2800" b="1" dirty="0">
                <a:solidFill>
                  <a:schemeClr val="accent2"/>
                </a:solidFill>
                <a:latin typeface="Times New Roman" panose="02020603050405020304" pitchFamily="18" charset="0"/>
                <a:cs typeface="Times New Roman" panose="02020603050405020304" pitchFamily="18" charset="0"/>
              </a:rPr>
              <a:t> </a:t>
            </a:r>
            <a:r>
              <a:rPr lang="en-US" sz="2800" b="1" dirty="0" err="1">
                <a:solidFill>
                  <a:schemeClr val="accent2"/>
                </a:solidFill>
                <a:latin typeface="Times New Roman" panose="02020603050405020304" pitchFamily="18" charset="0"/>
                <a:cs typeface="Times New Roman" panose="02020603050405020304" pitchFamily="18" charset="0"/>
              </a:rPr>
              <a:t>thắng</a:t>
            </a:r>
            <a:r>
              <a:rPr lang="en-US" sz="2800" b="1" dirty="0">
                <a:solidFill>
                  <a:schemeClr val="accent2"/>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2606040" y="0"/>
            <a:ext cx="7415530" cy="659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Em sẽ nói và làm gì khi gặp các tình huống sau:</a:t>
            </a:r>
          </a:p>
        </p:txBody>
      </p:sp>
      <p:pic>
        <p:nvPicPr>
          <p:cNvPr id="10" name="Content Placeholder 9"/>
          <p:cNvPicPr>
            <a:picLocks noGrp="1" noChangeAspect="1"/>
          </p:cNvPicPr>
          <p:nvPr>
            <p:ph idx="1"/>
          </p:nvPr>
        </p:nvPicPr>
        <p:blipFill>
          <a:blip r:embed="rId3"/>
          <a:stretch>
            <a:fillRect/>
          </a:stretch>
        </p:blipFill>
        <p:spPr>
          <a:xfrm>
            <a:off x="2583180" y="577850"/>
            <a:ext cx="7461250" cy="3073400"/>
          </a:xfrm>
          <a:prstGeom prst="rect">
            <a:avLst/>
          </a:prstGeom>
        </p:spPr>
      </p:pic>
      <p:pic>
        <p:nvPicPr>
          <p:cNvPr id="11" name="Picture 10"/>
          <p:cNvPicPr>
            <a:picLocks noChangeAspect="1"/>
          </p:cNvPicPr>
          <p:nvPr/>
        </p:nvPicPr>
        <p:blipFill>
          <a:blip r:embed="rId4"/>
          <a:stretch>
            <a:fillRect/>
          </a:stretch>
        </p:blipFill>
        <p:spPr>
          <a:xfrm>
            <a:off x="2680970" y="3650615"/>
            <a:ext cx="7138670" cy="3207385"/>
          </a:xfrm>
          <a:prstGeom prst="rect">
            <a:avLst/>
          </a:prstGeom>
        </p:spPr>
      </p:pic>
      <p:sp>
        <p:nvSpPr>
          <p:cNvPr id="13" name="Cloud Callout 12"/>
          <p:cNvSpPr/>
          <p:nvPr/>
        </p:nvSpPr>
        <p:spPr>
          <a:xfrm>
            <a:off x="-142240" y="366395"/>
            <a:ext cx="2707005" cy="278003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Em sẽ nói và khuyên bạn không được tự ý vào bể bơi, sẽ rất nguy hiểm nếu bị ngã xuống đó. </a:t>
            </a:r>
          </a:p>
        </p:txBody>
      </p:sp>
      <p:sp>
        <p:nvSpPr>
          <p:cNvPr id="14" name="Cloud Callout 13"/>
          <p:cNvSpPr/>
          <p:nvPr/>
        </p:nvSpPr>
        <p:spPr>
          <a:xfrm>
            <a:off x="9747250" y="3569335"/>
            <a:ext cx="2707005" cy="286131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Em sẽ nói với bạn hành động lấy que cắm vào ổ điện như vậy là rất nguy hiểm đến tính mạng.</a:t>
            </a:r>
          </a:p>
        </p:txBody>
      </p:sp>
    </p:spTree>
  </p:cSld>
  <p:clrMapOvr>
    <a:masterClrMapping/>
  </p:clrMapOvr>
  <mc:AlternateContent xmlns:mc="http://schemas.openxmlformats.org/markup-compatibility/2006" xmlns:p14="http://schemas.microsoft.com/office/powerpoint/2010/main">
    <mc:Choice Requires="p14">
      <p:transition p14:dur="10" advClick="0">
        <p:random/>
      </p:transition>
    </mc:Choice>
    <mc:Fallback xmlns="">
      <p:transition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3" grpId="0" animBg="1"/>
      <p:bldP spid="13" grpId="1" animBg="1"/>
      <p:bldP spid="14" grpId="0" bldLvl="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2707005" y="142240"/>
            <a:ext cx="7200265"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Viết điều em cam kết để đảm bảo an toàn khi tham gia các hoạt động ở trường. </a:t>
            </a:r>
          </a:p>
        </p:txBody>
      </p:sp>
      <p:sp>
        <p:nvSpPr>
          <p:cNvPr id="4" name="Vertical Scroll 3"/>
          <p:cNvSpPr/>
          <p:nvPr/>
        </p:nvSpPr>
        <p:spPr>
          <a:xfrm>
            <a:off x="3265805" y="1845945"/>
            <a:ext cx="6430645" cy="3560445"/>
          </a:xfrm>
          <a:prstGeom prst="verticalScroll">
            <a:avLst/>
          </a:prstGeom>
        </p:spPr>
        <p:style>
          <a:lnRef idx="3">
            <a:schemeClr val="lt1"/>
          </a:lnRef>
          <a:fillRef idx="1">
            <a:schemeClr val="accent6"/>
          </a:fillRef>
          <a:effectRef idx="1">
            <a:schemeClr val="accent6"/>
          </a:effectRef>
          <a:fontRef idx="minor">
            <a:schemeClr val="lt1"/>
          </a:fontRef>
        </p:style>
        <p:txBody>
          <a:bodyPr rtlCol="0" anchor="ctr"/>
          <a:lstStyle/>
          <a:p>
            <a:pPr algn="just"/>
            <a:r>
              <a:rPr lang="en-US" sz="2400"/>
              <a:t>- Không nghịch nước ở nhà vệ sinh</a:t>
            </a:r>
          </a:p>
          <a:p>
            <a:pPr algn="just"/>
            <a:r>
              <a:rPr lang="en-US" sz="2400"/>
              <a:t>- Không đuổi nhau trên hành lang lớp học</a:t>
            </a:r>
          </a:p>
          <a:p>
            <a:pPr algn="just"/>
            <a:r>
              <a:rPr lang="en-US" sz="2400"/>
              <a:t>- Không đá bóng trên sân trường</a:t>
            </a:r>
          </a:p>
          <a:p>
            <a:pPr algn="just"/>
            <a:r>
              <a:rPr lang="en-US" sz="2400"/>
              <a:t>- Không vứt rác bừa bãi</a:t>
            </a:r>
          </a:p>
          <a:p>
            <a:pPr algn="just"/>
            <a:r>
              <a:rPr lang="en-US" sz="2400"/>
              <a:t>- Không tự ý ra vào bể bơi khi chưa có sự cho phép của thầy cô.</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split orient="vert" dir="in"/>
      </p:transition>
    </mc:Choice>
    <mc:Fallback xmlns="">
      <p:transition spd="slow" advClick="0" advTm="3713">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4" grpId="0" animBg="1"/>
      <p:bldP spid="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958340" y="1014095"/>
            <a:ext cx="8478520" cy="5041265"/>
          </a:xfrm>
          <a:prstGeom prst="rect">
            <a:avLst/>
          </a:prstGeom>
        </p:spPr>
      </p:pic>
      <p:sp>
        <p:nvSpPr>
          <p:cNvPr id="5" name="Rounded Rectangle 4"/>
          <p:cNvSpPr/>
          <p:nvPr/>
        </p:nvSpPr>
        <p:spPr>
          <a:xfrm>
            <a:off x="141605" y="40640"/>
            <a:ext cx="1896745" cy="791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Tổng kết</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các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học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tốt</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33401" y="2436406"/>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A.21/4</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094470" y="2436406"/>
            <a:ext cx="5552756"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C.21/3</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6" name="B"/>
          <p:cNvSpPr/>
          <p:nvPr/>
        </p:nvSpPr>
        <p:spPr>
          <a:xfrm>
            <a:off x="533401" y="34318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B.21/5</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D.21/6</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1500142" y="764249"/>
            <a:ext cx="9156065" cy="7683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Ngày sách Việt Nam là ngày bao nhiêu?</a:t>
            </a:r>
            <a:endPar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Quyển sách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094470" y="2436406"/>
            <a:ext cx="5552756" cy="82026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C.Cái bút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a:t>
            </a:r>
            <a:r>
              <a:rPr lang="en-US" sz="3600" b="1" dirty="0" err="1">
                <a:solidFill>
                  <a:srgbClr val="FFFF00"/>
                </a:solidFill>
                <a:latin typeface="Times New Roman" panose="02020603050405020304" pitchFamily="18" charset="0"/>
                <a:cs typeface="Times New Roman" panose="02020603050405020304" pitchFamily="18" charset="0"/>
                <a:sym typeface="+mn-ea"/>
              </a:rPr>
              <a:t>Quyển vở</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FF00"/>
                </a:solidFill>
                <a:effectLst/>
                <a:uLnTx/>
                <a:uFillTx/>
                <a:latin typeface="Times New Roman" panose="02020603050405020304" pitchFamily="18" charset="0"/>
                <a:cs typeface="Times New Roman" panose="02020603050405020304" pitchFamily="18" charset="0"/>
              </a:rPr>
              <a:t>D.Cái tẩy</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942612" y="764249"/>
            <a:ext cx="10271125" cy="14452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rPr>
              <a:t>Đêm đêm làm bạn với đèn,</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w="0"/>
                <a:solidFill>
                  <a:srgbClr val="002060"/>
                </a:solidFill>
                <a:effectLst/>
                <a:uLnTx/>
                <a:uFillTx/>
                <a:latin typeface="Times New Roman" panose="02020603050405020304" pitchFamily="18" charset="0"/>
                <a:ea typeface="+mn-ea"/>
                <a:cs typeface="Times New Roman" panose="02020603050405020304" pitchFamily="18" charset="0"/>
              </a:rPr>
              <a:t>Giúp người quân tử khỏi hèn chí cao - Là gì?</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6078174" y="2420927"/>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noProof="0" dirty="0">
                <a:solidFill>
                  <a:srgbClr val="FFFF00"/>
                </a:solidFill>
                <a:latin typeface="Times New Roman" panose="02020603050405020304" pitchFamily="18" charset="0"/>
                <a:cs typeface="Times New Roman" panose="02020603050405020304" pitchFamily="18" charset="0"/>
              </a:rPr>
              <a:t>C</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 </a:t>
            </a:r>
            <a:r>
              <a:rPr lang="en-US" sz="3600" b="1" dirty="0" err="1">
                <a:solidFill>
                  <a:srgbClr val="FFFF00"/>
                </a:solidFill>
                <a:latin typeface="Times New Roman" panose="02020603050405020304" pitchFamily="18" charset="0"/>
                <a:cs typeface="Times New Roman" panose="02020603050405020304" pitchFamily="18" charset="0"/>
              </a:rPr>
              <a:t>bán sách</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209236" y="3431826"/>
            <a:ext cx="5222318"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D</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.trưng bày sách</a:t>
            </a: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A</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.Kể chuyện theo sách</a:t>
            </a:r>
          </a:p>
        </p:txBody>
      </p:sp>
      <p:sp>
        <p:nvSpPr>
          <p:cNvPr id="47" name="D"/>
          <p:cNvSpPr/>
          <p:nvPr/>
        </p:nvSpPr>
        <p:spPr>
          <a:xfrm>
            <a:off x="584351" y="3431827"/>
            <a:ext cx="533290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sz="3600" b="1" dirty="0">
                <a:solidFill>
                  <a:srgbClr val="FFFF00"/>
                </a:solidFill>
                <a:latin typeface="Times New Roman" panose="02020603050405020304" pitchFamily="18" charset="0"/>
                <a:cs typeface="Times New Roman" panose="02020603050405020304" pitchFamily="18" charset="0"/>
              </a:rPr>
              <a:t>B</a:t>
            </a: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.quyên góp sách</a:t>
            </a:r>
          </a:p>
        </p:txBody>
      </p:sp>
      <p:sp>
        <p:nvSpPr>
          <p:cNvPr id="71" name="Rectangle 70"/>
          <p:cNvSpPr/>
          <p:nvPr/>
        </p:nvSpPr>
        <p:spPr>
          <a:xfrm>
            <a:off x="1679847" y="764249"/>
            <a:ext cx="8796655" cy="14452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Đâu không phải là hoạt động của ngày</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hội đọc sách</a:t>
            </a: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8: An toàn khi ở trường</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randomBar dir="vert"/>
      </p:transition>
    </mc:Choice>
    <mc:Fallback xmlns="">
      <p:transition spd="slow" advClick="0" advTm="3713">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mở 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endParaRPr lang="en-US"/>
          </a:p>
        </p:txBody>
      </p:sp>
      <p:sp>
        <p:nvSpPr>
          <p:cNvPr id="8" name="Rounded Rectangle 7"/>
          <p:cNvSpPr/>
          <p:nvPr/>
        </p:nvSpPr>
        <p:spPr>
          <a:xfrm>
            <a:off x="969645" y="132080"/>
            <a:ext cx="1025271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Khi tham gia hoạt động ở trường em thấy tình huống nào nguy hiểm?</a:t>
            </a:r>
          </a:p>
          <a:p>
            <a:pPr algn="ctr"/>
            <a:r>
              <a:rPr lang="en-US" sz="2800"/>
              <a:t>Nguyên nhân xảy ra tình huống đó?</a:t>
            </a:r>
          </a:p>
        </p:txBody>
      </p:sp>
      <p:sp>
        <p:nvSpPr>
          <p:cNvPr id="2" name="Content Placeholder 1"/>
          <p:cNvSpPr>
            <a:spLocks noGrp="1"/>
          </p:cNvSpPr>
          <p:nvPr>
            <p:ph idx="1"/>
          </p:nvPr>
        </p:nvSpPr>
        <p:spPr/>
        <p:txBody>
          <a:bodyPr/>
          <a:lstStyle/>
          <a:p>
            <a:endParaRPr lang="en-US"/>
          </a:p>
        </p:txBody>
      </p:sp>
      <p:sp>
        <p:nvSpPr>
          <p:cNvPr id="3" name="Cloud 2"/>
          <p:cNvSpPr/>
          <p:nvPr/>
        </p:nvSpPr>
        <p:spPr>
          <a:xfrm>
            <a:off x="2443480" y="2028825"/>
            <a:ext cx="7912100" cy="34588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Khi tham gia các hoạt động ở trường, em đã từng thấy các bạn chơi  đá bóng trên sân trường rất nguy hiểm, đã đá trúng đầu một bạn nữ trên sân trường.</a:t>
            </a:r>
          </a:p>
        </p:txBody>
      </p:sp>
      <p:sp>
        <p:nvSpPr>
          <p:cNvPr id="4" name="Cloud 3"/>
          <p:cNvSpPr/>
          <p:nvPr/>
        </p:nvSpPr>
        <p:spPr>
          <a:xfrm>
            <a:off x="2443480" y="2028825"/>
            <a:ext cx="7912100" cy="34588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Nguyên nhân xảy ra tình huống đó là các bạn nam cố tình đá bóng trên sân có rất đông các bạn cùng chơi, sẽ rất dễ đá trúng các bạn khác.</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713">
        <p15:prstTrans prst="airplan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xit" presetSubtype="10" fill="hold" grpId="2" nodeType="clickEffect">
                                  <p:stCondLst>
                                    <p:cond delay="0"/>
                                  </p:stCondLst>
                                  <p:childTnLst>
                                    <p:animEffect transition="out" filter="checkerboard(across)">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3" grpId="0" animBg="1"/>
      <p:bldP spid="3" grpId="1" animBg="1"/>
      <p:bldP spid="3" grpId="2" animBg="1"/>
      <p:bldP spid="4" grpId="0" bldLvl="0" animBg="1"/>
      <p:bldP spid="4"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ags/tag5.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1012</Words>
  <Application>Microsoft Office PowerPoint</Application>
  <PresentationFormat>Widescreen</PresentationFormat>
  <Paragraphs>148</Paragraphs>
  <Slides>24</Slides>
  <Notes>17</Notes>
  <HiddenSlides>0</HiddenSlides>
  <MMClips>5</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24</vt:i4>
      </vt:variant>
    </vt:vector>
  </HeadingPairs>
  <TitlesOfParts>
    <vt:vector size="40" baseType="lpstr">
      <vt:lpstr>等线</vt:lpstr>
      <vt:lpstr>Microsoft YaHei</vt:lpstr>
      <vt:lpstr>.VnAvant</vt:lpstr>
      <vt:lpstr>.VnBlack</vt:lpstr>
      <vt:lpstr>Arial</vt:lpstr>
      <vt:lpstr>Arial Rounded MT Bold</vt:lpstr>
      <vt:lpstr>Calibri</vt:lpstr>
      <vt:lpstr>Calibri Light</vt:lpstr>
      <vt:lpstr>Times New Roman</vt:lpstr>
      <vt:lpstr>Wingdings</vt:lpstr>
      <vt:lpstr>字魂59号-创粗黑</vt:lpstr>
      <vt:lpstr>2_Office Theme</vt:lpstr>
      <vt:lpstr>Office 主题</vt:lpstr>
      <vt:lpstr>2_Office Theme</vt:lpstr>
      <vt:lpstr>3_Office Theme</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tran thao</cp:lastModifiedBy>
  <cp:revision>4</cp:revision>
  <dcterms:created xsi:type="dcterms:W3CDTF">2021-06-03T04:26:25Z</dcterms:created>
  <dcterms:modified xsi:type="dcterms:W3CDTF">2021-06-22T14:34:07Z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